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8" r:id="rId2"/>
    <p:sldId id="256" r:id="rId3"/>
    <p:sldId id="273" r:id="rId4"/>
    <p:sldId id="258" r:id="rId5"/>
    <p:sldId id="277" r:id="rId6"/>
    <p:sldId id="281" r:id="rId7"/>
    <p:sldId id="295" r:id="rId8"/>
    <p:sldId id="296" r:id="rId9"/>
    <p:sldId id="297" r:id="rId10"/>
    <p:sldId id="298" r:id="rId11"/>
    <p:sldId id="299" r:id="rId12"/>
    <p:sldId id="285" r:id="rId13"/>
    <p:sldId id="30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00" autoAdjust="0"/>
    <p:restoredTop sz="60204" autoAdjust="0"/>
  </p:normalViewPr>
  <p:slideViewPr>
    <p:cSldViewPr snapToGrid="0">
      <p:cViewPr varScale="1">
        <p:scale>
          <a:sx n="70" d="100"/>
          <a:sy n="70" d="100"/>
        </p:scale>
        <p:origin x="1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A6B6EA0-26FD-4DAB-AEEA-0DFBFD33CD3D}" type="datetimeFigureOut">
              <a:rPr lang="en-GB" smtClean="0"/>
              <a:t>06/07/2021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FC225C3-F6DC-4E5B-93E9-8CFFAB629A18}" type="slidenum">
              <a:rPr lang="en-GB" smtClean="0"/>
              <a:t>‹#›</a:t>
            </a:fld>
            <a:endParaRPr lang="en-GB"/>
          </a:p>
        </p:txBody>
      </p:sp>
    </p:spTree>
    <p:extLst>
      <p:ext uri="{BB962C8B-B14F-4D97-AF65-F5344CB8AC3E}">
        <p14:creationId xmlns:p14="http://schemas.microsoft.com/office/powerpoint/2010/main" val="101556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56657523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C225C3-F6DC-4E5B-93E9-8CFFAB629A18}" type="slidenum">
              <a:rPr lang="en-GB" smtClean="0"/>
              <a:t>1</a:t>
            </a:fld>
            <a:endParaRPr lang="en-GB"/>
          </a:p>
        </p:txBody>
      </p:sp>
    </p:spTree>
    <p:extLst>
      <p:ext uri="{BB962C8B-B14F-4D97-AF65-F5344CB8AC3E}">
        <p14:creationId xmlns:p14="http://schemas.microsoft.com/office/powerpoint/2010/main" val="289256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Here are a variety of facial expressions. Have a go at sketching a couple that match some of the words you chose.</a:t>
            </a:r>
          </a:p>
        </p:txBody>
      </p:sp>
      <p:sp>
        <p:nvSpPr>
          <p:cNvPr id="4" name="Slide Number Placeholder 3"/>
          <p:cNvSpPr>
            <a:spLocks noGrp="1"/>
          </p:cNvSpPr>
          <p:nvPr>
            <p:ph type="sldNum" sz="quarter" idx="10"/>
          </p:nvPr>
        </p:nvSpPr>
        <p:spPr/>
        <p:txBody>
          <a:bodyPr/>
          <a:lstStyle/>
          <a:p>
            <a:fld id="{9FC225C3-F6DC-4E5B-93E9-8CFFAB629A18}" type="slidenum">
              <a:rPr lang="en-GB" smtClean="0"/>
              <a:t>10</a:t>
            </a:fld>
            <a:endParaRPr lang="en-GB"/>
          </a:p>
        </p:txBody>
      </p:sp>
    </p:spTree>
    <p:extLst>
      <p:ext uri="{BB962C8B-B14F-4D97-AF65-F5344CB8AC3E}">
        <p14:creationId xmlns:p14="http://schemas.microsoft.com/office/powerpoint/2010/main" val="324404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They can draw their quiet little voices, either just the faces or the whole creatures. They might like to have them overlapping as My Dog Sighs does sometimes, or as stand alone pictures.</a:t>
            </a:r>
          </a:p>
        </p:txBody>
      </p:sp>
      <p:sp>
        <p:nvSpPr>
          <p:cNvPr id="4" name="Slide Number Placeholder 3"/>
          <p:cNvSpPr>
            <a:spLocks noGrp="1"/>
          </p:cNvSpPr>
          <p:nvPr>
            <p:ph type="sldNum" sz="quarter" idx="5"/>
          </p:nvPr>
        </p:nvSpPr>
        <p:spPr/>
        <p:txBody>
          <a:bodyPr/>
          <a:lstStyle/>
          <a:p>
            <a:fld id="{9FC225C3-F6DC-4E5B-93E9-8CFFAB629A18}" type="slidenum">
              <a:rPr lang="en-GB" smtClean="0"/>
              <a:t>11</a:t>
            </a:fld>
            <a:endParaRPr lang="en-GB"/>
          </a:p>
        </p:txBody>
      </p:sp>
    </p:spTree>
    <p:extLst>
      <p:ext uri="{BB962C8B-B14F-4D97-AF65-F5344CB8AC3E}">
        <p14:creationId xmlns:p14="http://schemas.microsoft.com/office/powerpoint/2010/main" val="364208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task today is to decorate 6 faces of a cube, each one represent one of your quiet little voices, so the whole cube represents the facets that make up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Use Worksheet 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How could you draw or decorate those quiet little voices? (Using facial expressions, or as patterns, that create a feeling, objects, textures using different materials, words?) Optional – show next slide to try some different facial expressions.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Using the template of the cube, create visuals for each 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These could be portraits, symbols, patterns, words, textures… the decision is yours!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Just think about creating visuals that evoke a feeling…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(Once they are all complete you could create an art installation by putting all the cubes together – some stacked, some hanging, some stapled to the wall.)</a:t>
            </a:r>
          </a:p>
        </p:txBody>
      </p:sp>
      <p:sp>
        <p:nvSpPr>
          <p:cNvPr id="4" name="Slide Number Placeholder 3"/>
          <p:cNvSpPr>
            <a:spLocks noGrp="1"/>
          </p:cNvSpPr>
          <p:nvPr>
            <p:ph type="sldNum" sz="quarter" idx="10"/>
          </p:nvPr>
        </p:nvSpPr>
        <p:spPr/>
        <p:txBody>
          <a:bodyPr/>
          <a:lstStyle/>
          <a:p>
            <a:fld id="{9FC225C3-F6DC-4E5B-93E9-8CFFAB629A18}" type="slidenum">
              <a:rPr lang="en-GB" smtClean="0"/>
              <a:t>12</a:t>
            </a:fld>
            <a:endParaRPr lang="en-GB"/>
          </a:p>
        </p:txBody>
      </p:sp>
    </p:spTree>
    <p:extLst>
      <p:ext uri="{BB962C8B-B14F-4D97-AF65-F5344CB8AC3E}">
        <p14:creationId xmlns:p14="http://schemas.microsoft.com/office/powerpoint/2010/main" val="243691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Either as an activity if they finish early or to do at home – do some more research on My Dog Sighs. There is an inspiring 15 minute Ted talk, and another talk on YouTube about Inside. Give out 2-sided take away worksheet to take home with further details of My Dog Sighs and Inside.</a:t>
            </a:r>
          </a:p>
        </p:txBody>
      </p:sp>
      <p:sp>
        <p:nvSpPr>
          <p:cNvPr id="4" name="Slide Number Placeholder 3"/>
          <p:cNvSpPr>
            <a:spLocks noGrp="1"/>
          </p:cNvSpPr>
          <p:nvPr>
            <p:ph type="sldNum" sz="quarter" idx="5"/>
          </p:nvPr>
        </p:nvSpPr>
        <p:spPr/>
        <p:txBody>
          <a:bodyPr/>
          <a:lstStyle/>
          <a:p>
            <a:fld id="{9FC225C3-F6DC-4E5B-93E9-8CFFAB629A18}" type="slidenum">
              <a:rPr lang="en-GB" smtClean="0"/>
              <a:t>13</a:t>
            </a:fld>
            <a:endParaRPr lang="en-GB"/>
          </a:p>
        </p:txBody>
      </p:sp>
    </p:spTree>
    <p:extLst>
      <p:ext uri="{BB962C8B-B14F-4D97-AF65-F5344CB8AC3E}">
        <p14:creationId xmlns:p14="http://schemas.microsoft.com/office/powerpoint/2010/main" val="9829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We’re going to be finding out about a street artist based in Portsmouth called My Dog Sighs.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What is a street artist or street art? (It is art that is created in a public space, often on walls.)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My Dog Sighs has been a full-time artist for 20 years. He is well known internationally, holding exhibitions and displaying art in countries including USA, Israel and Australia.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However it wasn’t always like that…He was originally a teacher but his dream was always to be an artist. To start with he thought that to become a full-time artist he would need to paint the kinds of pictures you see in art galleries. However art galleries weren’t interested in the paintings that he took to them. My Dog Sighs realised that he wasn’t actually creating art that interested him; he had been painting what he thought would make him an artist.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In 2002 My Dog Sighs came across some street art on a wall in London and this made him realise that to him, art was about stumbling across something unexpectedly that made you stop and think, and this really changed what he wanted to do with his art. However by now he was a family man and didn’t want to start damaging people’s walls or risk getting arrested!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FC225C3-F6DC-4E5B-93E9-8CFFAB629A18}" type="slidenum">
              <a:rPr lang="en-GB" smtClean="0"/>
              <a:t>2</a:t>
            </a:fld>
            <a:endParaRPr lang="en-GB"/>
          </a:p>
        </p:txBody>
      </p:sp>
    </p:spTree>
    <p:extLst>
      <p:ext uri="{BB962C8B-B14F-4D97-AF65-F5344CB8AC3E}">
        <p14:creationId xmlns:p14="http://schemas.microsoft.com/office/powerpoint/2010/main" val="89717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So he carried on being a teacher and just doing art as a hobby, creating the kinds of things that interested him rather than what he thought others wanted.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However, everything changed about 10 years ago because of a project that My Dog Sighs started called Free Art Friday.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Looking at the pictures, can you guess what Free Art Friday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He started leaving a piece of his art somewhere in Portsmouth every Friday. He would leave a little tag on it saying ‘Free art. I’m yours. Take me home.’ Here you can see the types of art he would leave and photos of people who found some of his 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He started to post pictures online of what he was leaving out and soon other artists started to follow suit. Free Art Friday began to grow online, with artists taking the idea and adjusting it to suit themselves and their environment. Free Art Friday now happens all round the world with people leaving pieces of their art for others to pick up. </a:t>
            </a:r>
            <a:r>
              <a:rPr lang="en-US" sz="1200" kern="1200" dirty="0">
                <a:solidFill>
                  <a:schemeClr val="tx1"/>
                </a:solidFill>
                <a:latin typeface="Arial" panose="020B0604020202020204" pitchFamily="34" charset="0"/>
                <a:ea typeface="+mn-ea"/>
                <a:cs typeface="Arial" panose="020B0604020202020204" pitchFamily="34" charset="0"/>
              </a:rPr>
              <a:t>What do you like of not like about the concept of Free Art Friday?</a:t>
            </a:r>
          </a:p>
          <a:p>
            <a:pPr algn="l" rtl="0" fontAlgn="base"/>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3</a:t>
            </a:fld>
            <a:endParaRPr lang="en-GB"/>
          </a:p>
        </p:txBody>
      </p:sp>
    </p:spTree>
    <p:extLst>
      <p:ext uri="{BB962C8B-B14F-4D97-AF65-F5344CB8AC3E}">
        <p14:creationId xmlns:p14="http://schemas.microsoft.com/office/powerpoint/2010/main" val="380406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From getting well-known for Free Art Friday, it went crazy from there. He quickly went part time in his teaching job then gave in his notice and started painting full time. HIs feet haven’t hit the ground since. My Dog Sighs is best known for 3 particular styles.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Look closely at this slide; can you spot 3 themes?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kern="1200" dirty="0">
                <a:solidFill>
                  <a:schemeClr val="tx1"/>
                </a:solidFill>
                <a:latin typeface="Arial" panose="020B0604020202020204" pitchFamily="34" charset="0"/>
                <a:ea typeface="+mn-ea"/>
                <a:cs typeface="Arial" panose="020B0604020202020204" pitchFamily="34" charset="0"/>
              </a:rPr>
              <a:t>The black and white character on the colourful background he calls Everyman. He often includes words from songs with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kern="1200" dirty="0">
                <a:solidFill>
                  <a:schemeClr val="tx1"/>
                </a:solidFill>
                <a:latin typeface="Arial" panose="020B0604020202020204" pitchFamily="34" charset="0"/>
                <a:ea typeface="+mn-ea"/>
                <a:cs typeface="Arial" panose="020B0604020202020204" pitchFamily="34" charset="0"/>
              </a:rPr>
              <a:t>He creates characters with life-like faces out of found objects, for example crushed tins.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kern="1200" dirty="0">
                <a:solidFill>
                  <a:schemeClr val="tx1"/>
                </a:solidFill>
                <a:latin typeface="Arial" panose="020B0604020202020204" pitchFamily="34" charset="0"/>
                <a:ea typeface="+mn-ea"/>
                <a:cs typeface="Arial" panose="020B0604020202020204" pitchFamily="34" charset="0"/>
              </a:rPr>
              <a:t>He’s well-known for his hyper-realistic eyes. (Hyper-realistic means that they look real but in an unusual or striking way.) What do you notice when you look closely at these eyes? (In the shiny surface of the eyeball he has painted a reflection of an image – it may be people, places or stories.)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FC225C3-F6DC-4E5B-93E9-8CFFAB629A18}" type="slidenum">
              <a:rPr lang="en-GB" smtClean="0"/>
              <a:t>4</a:t>
            </a:fld>
            <a:endParaRPr lang="en-GB"/>
          </a:p>
        </p:txBody>
      </p:sp>
    </p:spTree>
    <p:extLst>
      <p:ext uri="{BB962C8B-B14F-4D97-AF65-F5344CB8AC3E}">
        <p14:creationId xmlns:p14="http://schemas.microsoft.com/office/powerpoint/2010/main" val="298373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Much of My Dog Sighs’ work until now has been outdoors – as a street artist a lot of it is on walls and sides of buildings. But he has been working on a new and exciting art project (in Portsmouth), the biggest he's ever done. This is very different from his usual work as he includes sculpture. It will be open to the public in the middle of July. This art project is called 'Inside'.</a:t>
            </a: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Can you guess what this project is about? (There is a clue in the name!)</a:t>
            </a: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This art project is in fact the whole inside of a building. A building which has stood empty for over 20 years. What do you think  it will look like/smell like/feel like inside this derelict building?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This is a change for My Dog Sighs as he is used to working outside where his art can be viewed by everyone. He has taken over a derelict building and made the whole thing into a work of art. This is known as an art installation, a term for a type of 3-dimensional art that takes over a whole space.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If time, watch 3 minute video of My Dog Sighs at work on his art project Inside with some images of the building</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https://vimeo.com/566575238</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kern="1200" dirty="0">
                <a:solidFill>
                  <a:schemeClr val="tx1"/>
                </a:solidFill>
                <a:latin typeface="Arial" panose="020B0604020202020204" pitchFamily="34" charset="0"/>
                <a:ea typeface="+mn-ea"/>
                <a:cs typeface="Arial" panose="020B0604020202020204" pitchFamily="34" charset="0"/>
              </a:rPr>
              <a:t>password </a:t>
            </a:r>
            <a:r>
              <a:rPr lang="en-GB" sz="1200" kern="1200" dirty="0" err="1">
                <a:solidFill>
                  <a:schemeClr val="tx1"/>
                </a:solidFill>
                <a:latin typeface="Arial" panose="020B0604020202020204" pitchFamily="34" charset="0"/>
                <a:ea typeface="+mn-ea"/>
                <a:cs typeface="Arial" panose="020B0604020202020204" pitchFamily="34" charset="0"/>
              </a:rPr>
              <a:t>mds</a:t>
            </a:r>
            <a:r>
              <a:rPr lang="en-GB" sz="1200" kern="1200" dirty="0">
                <a:solidFill>
                  <a:schemeClr val="tx1"/>
                </a:solidFill>
                <a:latin typeface="Arial" panose="020B0604020202020204" pitchFamily="34" charset="0"/>
                <a:ea typeface="+mn-ea"/>
                <a:cs typeface="Arial" panose="020B0604020202020204" pitchFamily="34" charset="0"/>
              </a:rPr>
              <a:t> As a focus ask them to make a note of 5 different methods that he uses to create the work. (painting (wooden hands),spraying (on walls), fingerpainting, delicate painting eyes on walls with a thin brush, sculpture (one of his Quiet Little Voices with raincloud).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5</a:t>
            </a:fld>
            <a:endParaRPr lang="en-GB"/>
          </a:p>
        </p:txBody>
      </p:sp>
    </p:spTree>
    <p:extLst>
      <p:ext uri="{BB962C8B-B14F-4D97-AF65-F5344CB8AC3E}">
        <p14:creationId xmlns:p14="http://schemas.microsoft.com/office/powerpoint/2010/main" val="191250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This art project tells a story of a world inhabited by My Dog Sigh’s own anthropomorphic creatures, which he's called his ‘Quiet Little Voices’. What is an anthropomorphic creature? (Anthropomorphic means having human characteristics.</a:t>
            </a:r>
            <a:r>
              <a:rPr lang="en-US" sz="1200" kern="1200" dirty="0">
                <a:solidFill>
                  <a:schemeClr val="tx1"/>
                </a:solidFill>
                <a:latin typeface="Arial" panose="020B0604020202020204" pitchFamily="34" charset="0"/>
                <a:ea typeface="+mn-ea"/>
                <a:cs typeface="Arial" panose="020B0604020202020204" pitchFamily="34" charset="0"/>
              </a:rPr>
              <a:t>) </a:t>
            </a: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You'll find these strange creatures in every nook and cranny of the building, finding shelter, creating their own language and making artwork. You'll see them as paintings on walls, or painted tin cans hidden away, or sculptures made out of all sorts of things. All of them have been created by My Dog Sighs.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Each creature in the building represents a different aspect of the human experience, for example some are joyful, playful and mischievous, whereas others are lost, mournful, confused, fearful or scared.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do you find interesting/unique/different about these creatures?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Do you notice something in particular that features on 3 of the 4 pictures on this slide? (They have beaks tied on with string and some have feathers.)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do you think that symbolises? (They want to fly so they’re trying to be birds!)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a:effectLst/>
              <a:latin typeface="Gill Sans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a:effectLst/>
              <a:latin typeface="Gill Sans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a:effectLst/>
              <a:latin typeface="Gill Sans Ligh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6</a:t>
            </a:fld>
            <a:endParaRPr lang="en-GB"/>
          </a:p>
        </p:txBody>
      </p:sp>
    </p:spTree>
    <p:extLst>
      <p:ext uri="{BB962C8B-B14F-4D97-AF65-F5344CB8AC3E}">
        <p14:creationId xmlns:p14="http://schemas.microsoft.com/office/powerpoint/2010/main" val="345206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These creatures have taken over the derelict space and have even created their own language, which they have scribbled all over the walls. What can you say about the faces of these creatures? How do they make you feel?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creatures started life as scribbled doodles in the margins of My Dog Sighs’ sketchbooks and were inspired by the artist’s own life experiences and emotions. Each of these creatures represents a different facet of My Dog Sighs’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Some of the creatures are 2D, some are 3D. </a:t>
            </a:r>
          </a:p>
        </p:txBody>
      </p:sp>
      <p:sp>
        <p:nvSpPr>
          <p:cNvPr id="4" name="Slide Number Placeholder 3"/>
          <p:cNvSpPr>
            <a:spLocks noGrp="1"/>
          </p:cNvSpPr>
          <p:nvPr>
            <p:ph type="sldNum" sz="quarter" idx="10"/>
          </p:nvPr>
        </p:nvSpPr>
        <p:spPr/>
        <p:txBody>
          <a:bodyPr/>
          <a:lstStyle/>
          <a:p>
            <a:fld id="{9FC225C3-F6DC-4E5B-93E9-8CFFAB629A18}" type="slidenum">
              <a:rPr lang="en-GB" smtClean="0"/>
              <a:t>7</a:t>
            </a:fld>
            <a:endParaRPr lang="en-GB"/>
          </a:p>
        </p:txBody>
      </p:sp>
    </p:spTree>
    <p:extLst>
      <p:ext uri="{BB962C8B-B14F-4D97-AF65-F5344CB8AC3E}">
        <p14:creationId xmlns:p14="http://schemas.microsoft.com/office/powerpoint/2010/main" val="254037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My Dog Sighs talks about his ‘Quiet Little Voices’ doing the art that he produces, rather than him.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Discuss the concept of ‘quiet little voices’.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are your quiet little voices that describe aspects of your personality that form part of who you are and what you 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Write down as many different words that spring to mind when you think about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If they’re struggling click to reveal other words they can use.</a:t>
            </a:r>
          </a:p>
          <a:p>
            <a:endParaRPr lang="en-GB" baseline="0" dirty="0"/>
          </a:p>
        </p:txBody>
      </p:sp>
      <p:sp>
        <p:nvSpPr>
          <p:cNvPr id="4" name="Slide Number Placeholder 3"/>
          <p:cNvSpPr>
            <a:spLocks noGrp="1"/>
          </p:cNvSpPr>
          <p:nvPr>
            <p:ph type="sldNum" sz="quarter" idx="10"/>
          </p:nvPr>
        </p:nvSpPr>
        <p:spPr/>
        <p:txBody>
          <a:bodyPr/>
          <a:lstStyle/>
          <a:p>
            <a:fld id="{9FC225C3-F6DC-4E5B-93E9-8CFFAB629A18}" type="slidenum">
              <a:rPr lang="en-GB" smtClean="0"/>
              <a:t>8</a:t>
            </a:fld>
            <a:endParaRPr lang="en-GB"/>
          </a:p>
        </p:txBody>
      </p:sp>
    </p:spTree>
    <p:extLst>
      <p:ext uri="{BB962C8B-B14F-4D97-AF65-F5344CB8AC3E}">
        <p14:creationId xmlns:p14="http://schemas.microsoft.com/office/powerpoint/2010/main" val="359726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task today is to draw sketches of your own ‘Quiet Little Voices’ creatures.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Use your imagination and think about what you want your creatures to look like.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How will they portray the emotions and characteristics that you chose?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facial expressions will they have?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Will the characters be doing something or just standing? Will they be on their own or in groups?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Will they be based on an animal or purely imaginative?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You can do them in the style of My Dog Sighs or you can make up your own style.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9FC225C3-F6DC-4E5B-93E9-8CFFAB629A18}" type="slidenum">
              <a:rPr lang="en-GB" smtClean="0"/>
              <a:t>9</a:t>
            </a:fld>
            <a:endParaRPr lang="en-GB"/>
          </a:p>
        </p:txBody>
      </p:sp>
    </p:spTree>
    <p:extLst>
      <p:ext uri="{BB962C8B-B14F-4D97-AF65-F5344CB8AC3E}">
        <p14:creationId xmlns:p14="http://schemas.microsoft.com/office/powerpoint/2010/main" val="154356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2704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286044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280058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07960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4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07554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98C0FC-213E-4627-AF84-A315BBD5350D}"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778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98C0FC-213E-4627-AF84-A315BBD5350D}"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13546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C0FC-213E-4627-AF84-A315BBD5350D}"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5066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8027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17507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C0FC-213E-4627-AF84-A315BBD5350D}" type="datetimeFigureOut">
              <a:rPr lang="en-GB" smtClean="0"/>
              <a:t>06/07/2021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E4C25-7804-455A-B0D1-30E695BF6E1C}" type="slidenum">
              <a:rPr lang="en-GB" smtClean="0"/>
              <a:t>‹#›</a:t>
            </a:fld>
            <a:endParaRPr lang="en-GB"/>
          </a:p>
        </p:txBody>
      </p:sp>
    </p:spTree>
    <p:extLst>
      <p:ext uri="{BB962C8B-B14F-4D97-AF65-F5344CB8AC3E}">
        <p14:creationId xmlns:p14="http://schemas.microsoft.com/office/powerpoint/2010/main" val="417940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80D6-8FAB-4950-BC21-A711571E64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4FA568-7097-4A64-93BB-9CA9C32FF354}"/>
              </a:ext>
            </a:extLst>
          </p:cNvPr>
          <p:cNvSpPr>
            <a:spLocks noGrp="1"/>
          </p:cNvSpPr>
          <p:nvPr>
            <p:ph idx="1"/>
          </p:nvPr>
        </p:nvSpPr>
        <p:spPr/>
        <p:txBody>
          <a:bodyPr/>
          <a:lstStyle/>
          <a:p>
            <a:endParaRPr lang="en-GB"/>
          </a:p>
        </p:txBody>
      </p:sp>
      <p:pic>
        <p:nvPicPr>
          <p:cNvPr id="4" name="Picture 3" descr="Text&#10;&#10;Description automatically generated with low confidence">
            <a:extLst>
              <a:ext uri="{FF2B5EF4-FFF2-40B4-BE49-F238E27FC236}">
                <a16:creationId xmlns:a16="http://schemas.microsoft.com/office/drawing/2014/main" id="{E46496A4-05B0-4374-B2AB-0B1D58233A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C63945A-37FC-4F9A-8BBD-9C08924354E8}"/>
              </a:ext>
            </a:extLst>
          </p:cNvPr>
          <p:cNvSpPr txBox="1"/>
          <p:nvPr/>
        </p:nvSpPr>
        <p:spPr>
          <a:xfrm>
            <a:off x="702129" y="5551714"/>
            <a:ext cx="4049485" cy="830997"/>
          </a:xfrm>
          <a:prstGeom prst="rect">
            <a:avLst/>
          </a:prstGeom>
          <a:noFill/>
        </p:spPr>
        <p:txBody>
          <a:bodyPr wrap="square" rtlCol="0">
            <a:spAutoFit/>
          </a:bodyPr>
          <a:lstStyle/>
          <a:p>
            <a:r>
              <a:rPr lang="en-GB" sz="4800" b="1" dirty="0">
                <a:solidFill>
                  <a:srgbClr val="EEF1E2"/>
                </a:solidFill>
                <a:latin typeface="Arial" panose="020B0604020202020204" pitchFamily="34" charset="0"/>
                <a:cs typeface="Arial" panose="020B0604020202020204" pitchFamily="34" charset="0"/>
              </a:rPr>
              <a:t>Key Stage 4</a:t>
            </a:r>
          </a:p>
        </p:txBody>
      </p:sp>
    </p:spTree>
    <p:extLst>
      <p:ext uri="{BB962C8B-B14F-4D97-AF65-F5344CB8AC3E}">
        <p14:creationId xmlns:p14="http://schemas.microsoft.com/office/powerpoint/2010/main" val="336326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039" y="45379"/>
            <a:ext cx="11871827" cy="918359"/>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dirty="0">
                <a:latin typeface="Arial" panose="020B0604020202020204" pitchFamily="34" charset="0"/>
                <a:cs typeface="Arial" panose="020B0604020202020204" pitchFamily="34" charset="0"/>
              </a:rPr>
              <a:t>Facial expressions</a:t>
            </a:r>
            <a:endParaRPr lang="en-GB" b="1" dirty="0">
              <a:latin typeface="Arial" panose="020B0604020202020204" pitchFamily="34" charset="0"/>
              <a:cs typeface="Arial" panose="020B0604020202020204" pitchFamily="34" charset="0"/>
            </a:endParaRPr>
          </a:p>
        </p:txBody>
      </p:sp>
      <p:pic>
        <p:nvPicPr>
          <p:cNvPr id="7" name="Picture 8" descr="Diagram&#10;&#10;Description automatically generated">
            <a:extLst>
              <a:ext uri="{FF2B5EF4-FFF2-40B4-BE49-F238E27FC236}">
                <a16:creationId xmlns:a16="http://schemas.microsoft.com/office/drawing/2014/main" id="{511C8D7A-FD24-4DA9-96E2-5FC40994A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6281" y="1300622"/>
            <a:ext cx="7939191" cy="5193861"/>
          </a:xfrm>
          <a:prstGeom prst="rect">
            <a:avLst/>
          </a:prstGeom>
        </p:spPr>
      </p:pic>
    </p:spTree>
    <p:extLst>
      <p:ext uri="{BB962C8B-B14F-4D97-AF65-F5344CB8AC3E}">
        <p14:creationId xmlns:p14="http://schemas.microsoft.com/office/powerpoint/2010/main" val="194811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294B66C-BF92-4497-8437-B27136BD8F52}"/>
              </a:ext>
            </a:extLst>
          </p:cNvPr>
          <p:cNvSpPr/>
          <p:nvPr/>
        </p:nvSpPr>
        <p:spPr>
          <a:xfrm>
            <a:off x="6483918" y="2676176"/>
            <a:ext cx="2887577" cy="26970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2FD95A-6780-47D7-B0BD-5A7B5BA09062}"/>
              </a:ext>
            </a:extLst>
          </p:cNvPr>
          <p:cNvSpPr/>
          <p:nvPr/>
        </p:nvSpPr>
        <p:spPr>
          <a:xfrm>
            <a:off x="8634396" y="2612515"/>
            <a:ext cx="2887577" cy="26970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130745A-0571-4C78-86CC-26CEF6AA9430}"/>
              </a:ext>
            </a:extLst>
          </p:cNvPr>
          <p:cNvSpPr txBox="1">
            <a:spLocks/>
          </p:cNvSpPr>
          <p:nvPr/>
        </p:nvSpPr>
        <p:spPr>
          <a:xfrm>
            <a:off x="104993" y="28021"/>
            <a:ext cx="11818033" cy="1683432"/>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Arial" panose="020B0604020202020204" pitchFamily="34" charset="0"/>
                <a:cs typeface="Arial" panose="020B0604020202020204" pitchFamily="34" charset="0"/>
              </a:rPr>
              <a:t>Draw your 'quiet little voices’.  You may overlap them like this or have them standing alone.</a:t>
            </a:r>
          </a:p>
        </p:txBody>
      </p:sp>
      <p:sp>
        <p:nvSpPr>
          <p:cNvPr id="5" name="Rectangle: Rounded Corners 4">
            <a:extLst>
              <a:ext uri="{FF2B5EF4-FFF2-40B4-BE49-F238E27FC236}">
                <a16:creationId xmlns:a16="http://schemas.microsoft.com/office/drawing/2014/main" id="{85171A63-3032-4E04-BE54-9DEFD8EED8BC}"/>
              </a:ext>
            </a:extLst>
          </p:cNvPr>
          <p:cNvSpPr/>
          <p:nvPr/>
        </p:nvSpPr>
        <p:spPr>
          <a:xfrm>
            <a:off x="1983474" y="2676176"/>
            <a:ext cx="1383630" cy="26970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C7EE9A-0954-4247-A9E5-B6F95892B9E1}"/>
              </a:ext>
            </a:extLst>
          </p:cNvPr>
          <p:cNvSpPr/>
          <p:nvPr/>
        </p:nvSpPr>
        <p:spPr>
          <a:xfrm>
            <a:off x="2911075" y="2983489"/>
            <a:ext cx="2195761" cy="19551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38E4E38-7E05-4606-96F6-86DAF6474297}"/>
              </a:ext>
            </a:extLst>
          </p:cNvPr>
          <p:cNvSpPr/>
          <p:nvPr/>
        </p:nvSpPr>
        <p:spPr>
          <a:xfrm>
            <a:off x="474679" y="3538280"/>
            <a:ext cx="1784683" cy="167439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46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279" y="100372"/>
            <a:ext cx="11871827" cy="1493810"/>
          </a:xfrm>
          <a:prstGeom prst="rect">
            <a:avLst/>
          </a:prstGeom>
          <a:solidFill>
            <a:schemeClr val="accent1">
              <a:lumMod val="60000"/>
              <a:lumOff val="4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900" b="1" dirty="0"/>
          </a:p>
          <a:p>
            <a:r>
              <a:rPr lang="en-GB" sz="4000" b="1" dirty="0">
                <a:latin typeface="Arial" panose="020B0604020202020204" pitchFamily="34" charset="0"/>
                <a:cs typeface="Arial" panose="020B0604020202020204" pitchFamily="34" charset="0"/>
              </a:rPr>
              <a:t>Activity 2: </a:t>
            </a:r>
            <a:r>
              <a:rPr lang="en-GB" sz="3900" b="1" dirty="0">
                <a:latin typeface="Arial" panose="020B0604020202020204" pitchFamily="34" charset="0"/>
                <a:cs typeface="Arial" panose="020B0604020202020204" pitchFamily="34" charset="0"/>
              </a:rPr>
              <a:t>Create an artistic cube made up of your ‘quiet little voices</a:t>
            </a:r>
            <a:r>
              <a:rPr lang="en-GB" sz="3600" b="1" dirty="0">
                <a:latin typeface="Arial" panose="020B0604020202020204" pitchFamily="34" charset="0"/>
                <a:cs typeface="Arial" panose="020B0604020202020204" pitchFamily="34" charset="0"/>
              </a:rPr>
              <a:t>’</a:t>
            </a:r>
          </a:p>
          <a:p>
            <a:endParaRPr lang="en-GB" b="1" dirty="0"/>
          </a:p>
        </p:txBody>
      </p:sp>
      <p:pic>
        <p:nvPicPr>
          <p:cNvPr id="5" name="Picture 2" descr="https://i.pinimg.com/564x/a6/4d/22/a64d22d993a02346b385e5af33ba51e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943" y="1562098"/>
            <a:ext cx="3772976" cy="51083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310079" y="1745569"/>
            <a:ext cx="3003800" cy="2307165"/>
          </a:xfrm>
          <a:prstGeom prst="rect">
            <a:avLst/>
          </a:prstGeom>
          <a:solidFill>
            <a:schemeClr val="accent1">
              <a:lumMod val="60000"/>
              <a:lumOff val="40000"/>
            </a:schemeClr>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t>How can you symbolise your quiet little voices? Portrait drawings of facial expressions, an object, an abstract pattern, words, textures…</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348354" y="4606331"/>
            <a:ext cx="2134379" cy="1993870"/>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996692" y="4409651"/>
            <a:ext cx="2438967" cy="2195406"/>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415365" y="2389717"/>
            <a:ext cx="2063118" cy="2056633"/>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258513" y="3014197"/>
            <a:ext cx="4052927" cy="3259587"/>
          </a:xfrm>
          <a:prstGeom prst="rect">
            <a:avLst/>
          </a:prstGeom>
        </p:spPr>
      </p:pic>
    </p:spTree>
    <p:extLst>
      <p:ext uri="{BB962C8B-B14F-4D97-AF65-F5344CB8AC3E}">
        <p14:creationId xmlns:p14="http://schemas.microsoft.com/office/powerpoint/2010/main" val="159125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C27DDC-7F41-408E-8B4C-BEDFF00E939F}"/>
              </a:ext>
            </a:extLst>
          </p:cNvPr>
          <p:cNvSpPr txBox="1">
            <a:spLocks/>
          </p:cNvSpPr>
          <p:nvPr/>
        </p:nvSpPr>
        <p:spPr>
          <a:xfrm>
            <a:off x="2238245" y="975572"/>
            <a:ext cx="7384778" cy="1585357"/>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endParaRPr lang="en-US" sz="6000" b="1" kern="1200" dirty="0">
              <a:solidFill>
                <a:srgbClr val="FFFFFF"/>
              </a:solidFill>
              <a:latin typeface="+mj-lt"/>
              <a:ea typeface="+mj-ea"/>
              <a:cs typeface="+mj-cs"/>
            </a:endParaRPr>
          </a:p>
          <a:p>
            <a:pPr>
              <a:lnSpc>
                <a:spcPct val="90000"/>
              </a:lnSpc>
              <a:spcAft>
                <a:spcPts val="600"/>
              </a:spcAft>
            </a:pPr>
            <a:r>
              <a:rPr lang="en-US" sz="6000" b="1" kern="1200" dirty="0">
                <a:solidFill>
                  <a:srgbClr val="FFFFFF"/>
                </a:solidFill>
                <a:latin typeface="Arial" panose="020B0604020202020204" pitchFamily="34" charset="0"/>
                <a:cs typeface="Arial" panose="020B0604020202020204" pitchFamily="34" charset="0"/>
              </a:rPr>
              <a:t>Take away activity</a:t>
            </a:r>
          </a:p>
        </p:txBody>
      </p:sp>
      <p:pic>
        <p:nvPicPr>
          <p:cNvPr id="5" name="Picture 4">
            <a:extLst>
              <a:ext uri="{FF2B5EF4-FFF2-40B4-BE49-F238E27FC236}">
                <a16:creationId xmlns:a16="http://schemas.microsoft.com/office/drawing/2014/main" id="{9CAD858D-0751-4E57-89C9-675037796616}"/>
              </a:ext>
            </a:extLst>
          </p:cNvPr>
          <p:cNvPicPr>
            <a:picLocks noChangeAspect="1"/>
          </p:cNvPicPr>
          <p:nvPr/>
        </p:nvPicPr>
        <p:blipFill>
          <a:blip r:embed="rId3"/>
          <a:stretch>
            <a:fillRect/>
          </a:stretch>
        </p:blipFill>
        <p:spPr>
          <a:xfrm>
            <a:off x="25742" y="112295"/>
            <a:ext cx="11941722" cy="6745705"/>
          </a:xfrm>
          <a:prstGeom prst="rect">
            <a:avLst/>
          </a:prstGeom>
        </p:spPr>
      </p:pic>
    </p:spTree>
    <p:extLst>
      <p:ext uri="{BB962C8B-B14F-4D97-AF65-F5344CB8AC3E}">
        <p14:creationId xmlns:p14="http://schemas.microsoft.com/office/powerpoint/2010/main" val="42491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4588" y="436361"/>
            <a:ext cx="7574107" cy="2868313"/>
          </a:xfrm>
          <a:solidFill>
            <a:srgbClr val="9DC3E6"/>
          </a:solidFill>
        </p:spPr>
        <p:txBody>
          <a:bodyPr>
            <a:normAutofit/>
          </a:bodyPr>
          <a:lstStyle/>
          <a:p>
            <a:pPr algn="l"/>
            <a:r>
              <a:rPr lang="en-GB" sz="2800" dirty="0">
                <a:latin typeface="Arial" panose="020B0604020202020204" pitchFamily="34" charset="0"/>
                <a:cs typeface="Arial" panose="020B0604020202020204" pitchFamily="34" charset="0"/>
              </a:rPr>
              <a:t>Portsmouth-based street artist, My Dog Sighs.</a:t>
            </a:r>
          </a:p>
          <a:p>
            <a:pPr algn="l"/>
            <a:r>
              <a:rPr lang="en-GB" sz="2800" dirty="0">
                <a:latin typeface="Arial" panose="020B0604020202020204" pitchFamily="34" charset="0"/>
                <a:cs typeface="Arial" panose="020B0604020202020204" pitchFamily="34" charset="0"/>
              </a:rPr>
              <a:t>What is street art?</a:t>
            </a:r>
          </a:p>
          <a:p>
            <a:pPr algn="l"/>
            <a:r>
              <a:rPr lang="en-GB" sz="2800" dirty="0">
                <a:latin typeface="Arial" panose="020B0604020202020204" pitchFamily="34" charset="0"/>
                <a:cs typeface="Arial" panose="020B0604020202020204" pitchFamily="34" charset="0"/>
              </a:rPr>
              <a:t>Practising artist for 20 years.</a:t>
            </a:r>
          </a:p>
          <a:p>
            <a:pPr algn="l"/>
            <a:r>
              <a:rPr lang="en-GB" sz="2800" dirty="0">
                <a:latin typeface="Arial" panose="020B0604020202020204" pitchFamily="34" charset="0"/>
                <a:cs typeface="Arial" panose="020B0604020202020204" pitchFamily="34" charset="0"/>
              </a:rPr>
              <a:t>Internationally known, holding exhibitions around the world including USA, Israel and Australia.</a:t>
            </a: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p:txBody>
      </p:sp>
      <p:pic>
        <p:nvPicPr>
          <p:cNvPr id="5" name="Picture 2" descr="News campaign to help QA Hospital calls on artists to brighten life during  coronavirus lockdown | The News">
            <a:extLst>
              <a:ext uri="{FF2B5EF4-FFF2-40B4-BE49-F238E27FC236}">
                <a16:creationId xmlns:a16="http://schemas.microsoft.com/office/drawing/2014/main" id="{D4B22FAD-034A-44B0-A718-8C9662F4D8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2066" y="3755571"/>
            <a:ext cx="3749040" cy="2839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 picture containing person, indoor, person, preparing&#10;&#10;Description automatically generated">
            <a:extLst>
              <a:ext uri="{FF2B5EF4-FFF2-40B4-BE49-F238E27FC236}">
                <a16:creationId xmlns:a16="http://schemas.microsoft.com/office/drawing/2014/main" id="{AD80A281-2617-4DE2-BBEC-879DC33964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8034" y="3755570"/>
            <a:ext cx="3770662" cy="2768051"/>
          </a:xfrm>
          <a:prstGeom prst="rect">
            <a:avLst/>
          </a:prstGeom>
        </p:spPr>
      </p:pic>
      <p:pic>
        <p:nvPicPr>
          <p:cNvPr id="1026" name="Picture 2">
            <a:extLst>
              <a:ext uri="{FF2B5EF4-FFF2-40B4-BE49-F238E27FC236}">
                <a16:creationId xmlns:a16="http://schemas.microsoft.com/office/drawing/2014/main" id="{84991AB5-C4D7-46F3-B975-F94FE58A50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65668" y="334378"/>
            <a:ext cx="4125992" cy="530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8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ist Of The Week - My Dog Sighs | Widewalls">
            <a:extLst>
              <a:ext uri="{FF2B5EF4-FFF2-40B4-BE49-F238E27FC236}">
                <a16:creationId xmlns:a16="http://schemas.microsoft.com/office/drawing/2014/main" id="{1E239395-9BDA-4871-9CD6-100D88E22E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81608" y="510402"/>
            <a:ext cx="3152503" cy="2682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CDAB429-AF84-42FE-AB9D-EE734CF3B87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28331" y="3702140"/>
            <a:ext cx="3513924" cy="2524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text, sky&#10;&#10;Description automatically generated">
            <a:extLst>
              <a:ext uri="{FF2B5EF4-FFF2-40B4-BE49-F238E27FC236}">
                <a16:creationId xmlns:a16="http://schemas.microsoft.com/office/drawing/2014/main" id="{1FBE3862-E6CF-43A2-9839-B1A1906738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6641" y="3750270"/>
            <a:ext cx="2283587" cy="2524942"/>
          </a:xfrm>
          <a:prstGeom prst="rect">
            <a:avLst/>
          </a:prstGeom>
        </p:spPr>
      </p:pic>
      <p:pic>
        <p:nvPicPr>
          <p:cNvPr id="4" name="Picture 4" descr="A picture containing outdoor&#10;&#10;Description automatically generated">
            <a:extLst>
              <a:ext uri="{FF2B5EF4-FFF2-40B4-BE49-F238E27FC236}">
                <a16:creationId xmlns:a16="http://schemas.microsoft.com/office/drawing/2014/main" id="{AB1993F6-6A5E-43FE-85B7-E8EE2A06B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3581" y="566723"/>
            <a:ext cx="3558673" cy="2658185"/>
          </a:xfrm>
          <a:prstGeom prst="rect">
            <a:avLst/>
          </a:prstGeom>
        </p:spPr>
      </p:pic>
      <p:sp>
        <p:nvSpPr>
          <p:cNvPr id="7" name="Title 1"/>
          <p:cNvSpPr txBox="1">
            <a:spLocks/>
          </p:cNvSpPr>
          <p:nvPr/>
        </p:nvSpPr>
        <p:spPr>
          <a:xfrm>
            <a:off x="122566" y="133620"/>
            <a:ext cx="4792334" cy="1411691"/>
          </a:xfrm>
          <a:prstGeom prst="rect">
            <a:avLst/>
          </a:prstGeom>
          <a:solidFill>
            <a:schemeClr val="accent1">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400" b="1" dirty="0">
                <a:latin typeface="Arial" panose="020B0604020202020204" pitchFamily="34" charset="0"/>
                <a:cs typeface="Arial" panose="020B0604020202020204" pitchFamily="34" charset="0"/>
              </a:rPr>
              <a:t>Free Art Friday</a:t>
            </a:r>
          </a:p>
        </p:txBody>
      </p:sp>
      <p:pic>
        <p:nvPicPr>
          <p:cNvPr id="8" name="Picture 2" descr="No photo description available.">
            <a:extLst>
              <a:ext uri="{FF2B5EF4-FFF2-40B4-BE49-F238E27FC236}">
                <a16:creationId xmlns:a16="http://schemas.microsoft.com/office/drawing/2014/main" id="{1E562938-E6E7-4FE3-BD1C-70445ADDDFC7}"/>
              </a:ext>
            </a:extLst>
          </p:cNvPr>
          <p:cNvPicPr>
            <a:picLocks noGrp="1" noChangeAspect="1" noChangeArrowheads="1"/>
          </p:cNvPicPr>
          <p:nvPr>
            <p:ph idx="1"/>
          </p:nvPr>
        </p:nvPicPr>
        <p:blipFill rotWithShape="1">
          <a:blip r:embed="rId7" cstate="screen">
            <a:extLst>
              <a:ext uri="{28A0092B-C50C-407E-A947-70E740481C1C}">
                <a14:useLocalDpi xmlns:a14="http://schemas.microsoft.com/office/drawing/2010/main"/>
              </a:ext>
            </a:extLst>
          </a:blip>
          <a:srcRect/>
          <a:stretch/>
        </p:blipFill>
        <p:spPr bwMode="auto">
          <a:xfrm>
            <a:off x="3794426" y="4267741"/>
            <a:ext cx="1900142" cy="2446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y be an image of 2 people">
            <a:extLst>
              <a:ext uri="{FF2B5EF4-FFF2-40B4-BE49-F238E27FC236}">
                <a16:creationId xmlns:a16="http://schemas.microsoft.com/office/drawing/2014/main" id="{4BC71B7C-15C7-42B0-A373-901B7A406FC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4985" y="4237186"/>
            <a:ext cx="1860755" cy="24871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No photo description available.">
            <a:extLst>
              <a:ext uri="{FF2B5EF4-FFF2-40B4-BE49-F238E27FC236}">
                <a16:creationId xmlns:a16="http://schemas.microsoft.com/office/drawing/2014/main" id="{E0EFE96F-B991-435B-9611-E3BAE41BBE7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71937" y="4247537"/>
            <a:ext cx="1644328" cy="246649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2566" y="2016285"/>
            <a:ext cx="4909572" cy="1760278"/>
          </a:xfrm>
          <a:prstGeom prst="rect">
            <a:avLst/>
          </a:prstGeom>
          <a:solidFill>
            <a:schemeClr val="accent1">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GB" sz="2400" b="1" dirty="0">
              <a:effectLst>
                <a:outerShdw blurRad="38100" dist="38100" dir="2700000" algn="tl">
                  <a:srgbClr val="000000">
                    <a:alpha val="43137"/>
                  </a:srgbClr>
                </a:outerShdw>
              </a:effectLst>
            </a:endParaRPr>
          </a:p>
          <a:p>
            <a:pPr>
              <a:lnSpc>
                <a:spcPct val="100000"/>
              </a:lnSpc>
            </a:pPr>
            <a:endParaRPr lang="en-GB" sz="2400" b="1" dirty="0">
              <a:effectLst>
                <a:outerShdw blurRad="38100" dist="38100" dir="2700000" algn="tl">
                  <a:srgbClr val="000000">
                    <a:alpha val="43137"/>
                  </a:srgbClr>
                </a:outerShdw>
              </a:effectLst>
            </a:endParaRPr>
          </a:p>
          <a:p>
            <a:pPr>
              <a:lnSpc>
                <a:spcPct val="100000"/>
              </a:lnSpc>
            </a:pPr>
            <a:r>
              <a:rPr lang="en-GB" sz="2400" b="1" dirty="0">
                <a:latin typeface="Arial" panose="020B0604020202020204" pitchFamily="34" charset="0"/>
                <a:cs typeface="Arial" panose="020B0604020202020204" pitchFamily="34" charset="0"/>
              </a:rPr>
              <a:t>What do you think Free Art Friday is?</a:t>
            </a:r>
          </a:p>
          <a:p>
            <a:pPr>
              <a:lnSpc>
                <a:spcPct val="100000"/>
              </a:lnSpc>
            </a:pPr>
            <a:r>
              <a:rPr lang="en-GB" sz="2400" b="1" dirty="0">
                <a:latin typeface="Arial" panose="020B0604020202020204" pitchFamily="34" charset="0"/>
                <a:cs typeface="Arial" panose="020B0604020202020204" pitchFamily="34" charset="0"/>
              </a:rPr>
              <a:t>What do you like / not like about the idea of Free Art Friday?</a:t>
            </a:r>
          </a:p>
        </p:txBody>
      </p:sp>
    </p:spTree>
    <p:extLst>
      <p:ext uri="{BB962C8B-B14F-4D97-AF65-F5344CB8AC3E}">
        <p14:creationId xmlns:p14="http://schemas.microsoft.com/office/powerpoint/2010/main" val="26537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357E164E-900C-4FA0-8850-44A7B990C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002" y="291904"/>
            <a:ext cx="2369637" cy="3137096"/>
          </a:xfrm>
          <a:prstGeom prst="rect">
            <a:avLst/>
          </a:prstGeom>
        </p:spPr>
      </p:pic>
      <p:pic>
        <p:nvPicPr>
          <p:cNvPr id="13" name="Picture 12"/>
          <p:cNvPicPr>
            <a:picLocks noChangeAspect="1"/>
          </p:cNvPicPr>
          <p:nvPr/>
        </p:nvPicPr>
        <p:blipFill>
          <a:blip r:embed="rId4"/>
          <a:stretch>
            <a:fillRect/>
          </a:stretch>
        </p:blipFill>
        <p:spPr>
          <a:xfrm>
            <a:off x="9510943" y="2619802"/>
            <a:ext cx="2501181" cy="1873472"/>
          </a:xfrm>
          <a:prstGeom prst="rect">
            <a:avLst/>
          </a:prstGeom>
        </p:spPr>
      </p:pic>
      <p:pic>
        <p:nvPicPr>
          <p:cNvPr id="12" name="Picture 4" descr="My Dog Sighs | Forever Verdigris (2016) | Available for Sale | Artsy">
            <a:extLst>
              <a:ext uri="{FF2B5EF4-FFF2-40B4-BE49-F238E27FC236}">
                <a16:creationId xmlns:a16="http://schemas.microsoft.com/office/drawing/2014/main" id="{953D2AB1-6535-4409-921D-7C534AC98D6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66236" y="296166"/>
            <a:ext cx="4844886" cy="2062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D049195-AC42-4310-A946-CE561BD50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87400" y="291904"/>
            <a:ext cx="2124724" cy="2124724"/>
          </a:xfrm>
          <a:prstGeom prst="rect">
            <a:avLst/>
          </a:prstGeom>
        </p:spPr>
      </p:pic>
      <p:pic>
        <p:nvPicPr>
          <p:cNvPr id="15" name="Picture 6" descr="Street Artist Turns Discarded Food Cans into Expressive Characters">
            <a:extLst>
              <a:ext uri="{FF2B5EF4-FFF2-40B4-BE49-F238E27FC236}">
                <a16:creationId xmlns:a16="http://schemas.microsoft.com/office/drawing/2014/main" id="{145C3070-FFB8-4178-8028-BDA521E7C07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7683" y="2619802"/>
            <a:ext cx="1617071" cy="18883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ot 600 - My Dog Sighs (British) 'Looking Forward'">
            <a:extLst>
              <a:ext uri="{FF2B5EF4-FFF2-40B4-BE49-F238E27FC236}">
                <a16:creationId xmlns:a16="http://schemas.microsoft.com/office/drawing/2014/main" id="{522B8462-6D64-4AAF-9A28-EBC7810DAAA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8596" y="4197070"/>
            <a:ext cx="4987424" cy="2369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B0BFDC-2015-4A18-A4C9-D989E800C47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64288" y="291904"/>
            <a:ext cx="1880926" cy="3341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ext&#10;&#10;Description automatically generated">
            <a:extLst>
              <a:ext uri="{FF2B5EF4-FFF2-40B4-BE49-F238E27FC236}">
                <a16:creationId xmlns:a16="http://schemas.microsoft.com/office/drawing/2014/main" id="{1B9995BE-8D45-4FCC-AD5D-9B692F6B50A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81290" y="3649073"/>
            <a:ext cx="2211123" cy="2926095"/>
          </a:xfrm>
          <a:prstGeom prst="rect">
            <a:avLst/>
          </a:prstGeom>
        </p:spPr>
      </p:pic>
      <p:pic>
        <p:nvPicPr>
          <p:cNvPr id="1030" name="Picture 6">
            <a:extLst>
              <a:ext uri="{FF2B5EF4-FFF2-40B4-BE49-F238E27FC236}">
                <a16:creationId xmlns:a16="http://schemas.microsoft.com/office/drawing/2014/main" id="{1A161774-42C2-4D50-8362-C1D9FE07563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627683" y="4682895"/>
            <a:ext cx="4315335" cy="1999438"/>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C0627D78-ED07-4BD2-B115-CFF5D7685785}"/>
              </a:ext>
            </a:extLst>
          </p:cNvPr>
          <p:cNvSpPr txBox="1">
            <a:spLocks/>
          </p:cNvSpPr>
          <p:nvPr/>
        </p:nvSpPr>
        <p:spPr>
          <a:xfrm>
            <a:off x="4866236" y="2471313"/>
            <a:ext cx="2611929" cy="1099891"/>
          </a:xfrm>
          <a:prstGeom prst="rect">
            <a:avLst/>
          </a:prstGeom>
          <a:solidFill>
            <a:schemeClr val="accent1">
              <a:lumMod val="60000"/>
              <a:lumOff val="4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a:p>
            <a:pPr algn="ctr"/>
            <a:r>
              <a:rPr lang="en-GB" b="1" dirty="0">
                <a:latin typeface="Arial" panose="020B0604020202020204" pitchFamily="34" charset="0"/>
                <a:cs typeface="Arial" panose="020B0604020202020204" pitchFamily="34" charset="0"/>
              </a:rPr>
              <a:t>3 themes</a:t>
            </a:r>
          </a:p>
        </p:txBody>
      </p:sp>
    </p:spTree>
    <p:extLst>
      <p:ext uri="{BB962C8B-B14F-4D97-AF65-F5344CB8AC3E}">
        <p14:creationId xmlns:p14="http://schemas.microsoft.com/office/powerpoint/2010/main" val="263173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indoor&#10;&#10;Description automatically generated">
            <a:extLst>
              <a:ext uri="{FF2B5EF4-FFF2-40B4-BE49-F238E27FC236}">
                <a16:creationId xmlns:a16="http://schemas.microsoft.com/office/drawing/2014/main" id="{CE789100-568D-4A0E-984C-8B2776C9D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383" y="130411"/>
            <a:ext cx="2569854" cy="3427590"/>
          </a:xfrm>
          <a:prstGeom prst="rect">
            <a:avLst/>
          </a:prstGeom>
        </p:spPr>
      </p:pic>
      <p:sp>
        <p:nvSpPr>
          <p:cNvPr id="7" name="Title 1"/>
          <p:cNvSpPr txBox="1">
            <a:spLocks/>
          </p:cNvSpPr>
          <p:nvPr/>
        </p:nvSpPr>
        <p:spPr>
          <a:xfrm>
            <a:off x="3572397" y="185024"/>
            <a:ext cx="5358243" cy="116480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‘Inside’</a:t>
            </a:r>
          </a:p>
        </p:txBody>
      </p:sp>
      <p:sp>
        <p:nvSpPr>
          <p:cNvPr id="9" name="Title 1">
            <a:extLst>
              <a:ext uri="{FF2B5EF4-FFF2-40B4-BE49-F238E27FC236}">
                <a16:creationId xmlns:a16="http://schemas.microsoft.com/office/drawing/2014/main" id="{A0EB9F95-D760-4857-BB60-51E27EE884D1}"/>
              </a:ext>
            </a:extLst>
          </p:cNvPr>
          <p:cNvSpPr txBox="1">
            <a:spLocks/>
          </p:cNvSpPr>
          <p:nvPr/>
        </p:nvSpPr>
        <p:spPr>
          <a:xfrm>
            <a:off x="276224" y="4866270"/>
            <a:ext cx="3128579" cy="1677404"/>
          </a:xfrm>
          <a:prstGeom prst="rect">
            <a:avLst/>
          </a:prstGeom>
          <a:solidFill>
            <a:schemeClr val="accent1">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cs typeface="Arial" panose="020B0604020202020204" pitchFamily="34" charset="0"/>
              </a:rPr>
              <a:t>What do you think </a:t>
            </a:r>
          </a:p>
          <a:p>
            <a:pPr>
              <a:lnSpc>
                <a:spcPct val="100000"/>
              </a:lnSpc>
            </a:pPr>
            <a:r>
              <a:rPr lang="en-GB" sz="2400" b="1" dirty="0">
                <a:latin typeface="Arial" panose="020B0604020202020204" pitchFamily="34" charset="0"/>
                <a:cs typeface="Arial" panose="020B0604020202020204" pitchFamily="34" charset="0"/>
              </a:rPr>
              <a:t>‘Inside’ is?</a:t>
            </a:r>
          </a:p>
          <a:p>
            <a:pPr>
              <a:lnSpc>
                <a:spcPct val="100000"/>
              </a:lnSpc>
            </a:pPr>
            <a:endParaRPr lang="en-GB" sz="3600" b="1" dirty="0">
              <a:effectLst>
                <a:outerShdw blurRad="38100" dist="38100" dir="2700000" algn="tl">
                  <a:srgbClr val="000000">
                    <a:alpha val="43137"/>
                  </a:srgbClr>
                </a:outerShdw>
              </a:effectLst>
            </a:endParaRPr>
          </a:p>
        </p:txBody>
      </p:sp>
      <p:pic>
        <p:nvPicPr>
          <p:cNvPr id="11" name="Picture 10" descr="A picture containing text&#10;&#10;Description automatically generated">
            <a:extLst>
              <a:ext uri="{FF2B5EF4-FFF2-40B4-BE49-F238E27FC236}">
                <a16:creationId xmlns:a16="http://schemas.microsoft.com/office/drawing/2014/main" id="{01384B5F-E378-43B3-BF2B-0679C783DE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6224" y="182663"/>
            <a:ext cx="3022768" cy="4538585"/>
          </a:xfrm>
          <a:prstGeom prst="rect">
            <a:avLst/>
          </a:prstGeom>
        </p:spPr>
      </p:pic>
      <p:pic>
        <p:nvPicPr>
          <p:cNvPr id="13" name="Picture 12" descr="A picture containing stone&#10;&#10;Description automatically generated">
            <a:extLst>
              <a:ext uri="{FF2B5EF4-FFF2-40B4-BE49-F238E27FC236}">
                <a16:creationId xmlns:a16="http://schemas.microsoft.com/office/drawing/2014/main" id="{13F59D43-77B5-405A-A80A-AB8A53163E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19784" y="1690687"/>
            <a:ext cx="1867314" cy="1867314"/>
          </a:xfrm>
          <a:prstGeom prst="rect">
            <a:avLst/>
          </a:prstGeom>
        </p:spPr>
      </p:pic>
      <p:pic>
        <p:nvPicPr>
          <p:cNvPr id="12" name="Content Placeholder 17" descr="A picture containing indoor, floor, colorful&#10;&#10;Description automatically generated">
            <a:extLst>
              <a:ext uri="{FF2B5EF4-FFF2-40B4-BE49-F238E27FC236}">
                <a16:creationId xmlns:a16="http://schemas.microsoft.com/office/drawing/2014/main" id="{73204B64-6755-4D5D-A606-90B52392D3E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16900" y="1665541"/>
            <a:ext cx="3658599" cy="4878133"/>
          </a:xfrm>
          <a:prstGeom prst="rect">
            <a:avLst/>
          </a:prstGeom>
        </p:spPr>
      </p:pic>
      <p:pic>
        <p:nvPicPr>
          <p:cNvPr id="15" name="Picture 14" descr="A bird in a warehouse&#10;&#10;Description automatically generated with low confidence">
            <a:extLst>
              <a:ext uri="{FF2B5EF4-FFF2-40B4-BE49-F238E27FC236}">
                <a16:creationId xmlns:a16="http://schemas.microsoft.com/office/drawing/2014/main" id="{73FEAB8D-5A4C-4F11-987A-25E53A79AE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93406" y="3705690"/>
            <a:ext cx="4322369" cy="2878765"/>
          </a:xfrm>
          <a:prstGeom prst="rect">
            <a:avLst/>
          </a:prstGeom>
        </p:spPr>
      </p:pic>
    </p:spTree>
    <p:extLst>
      <p:ext uri="{BB962C8B-B14F-4D97-AF65-F5344CB8AC3E}">
        <p14:creationId xmlns:p14="http://schemas.microsoft.com/office/powerpoint/2010/main" val="219295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3398" y="188685"/>
            <a:ext cx="3610455" cy="2387600"/>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Quiet Little Voices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6669" y="1621863"/>
            <a:ext cx="3448050" cy="4876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11759" y="2851484"/>
            <a:ext cx="2572264" cy="38621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3398" y="2731168"/>
            <a:ext cx="2652397" cy="39824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12828" y="163069"/>
            <a:ext cx="3890138" cy="2568099"/>
          </a:xfrm>
          <a:prstGeom prst="rect">
            <a:avLst/>
          </a:prstGeom>
        </p:spPr>
      </p:pic>
      <p:sp>
        <p:nvSpPr>
          <p:cNvPr id="10" name="Title 1">
            <a:extLst>
              <a:ext uri="{FF2B5EF4-FFF2-40B4-BE49-F238E27FC236}">
                <a16:creationId xmlns:a16="http://schemas.microsoft.com/office/drawing/2014/main" id="{7F5B68EC-0E5B-442D-BF65-DD2C556A62D5}"/>
              </a:ext>
            </a:extLst>
          </p:cNvPr>
          <p:cNvSpPr txBox="1">
            <a:spLocks/>
          </p:cNvSpPr>
          <p:nvPr/>
        </p:nvSpPr>
        <p:spPr>
          <a:xfrm>
            <a:off x="4106780" y="179111"/>
            <a:ext cx="3737810" cy="1328846"/>
          </a:xfrm>
          <a:prstGeom prst="rect">
            <a:avLst/>
          </a:prstGeom>
          <a:solidFill>
            <a:schemeClr val="accent1">
              <a:lumMod val="60000"/>
              <a:lumOff val="40000"/>
            </a:schemeClr>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a:p>
            <a:pPr algn="ctr"/>
            <a:r>
              <a:rPr lang="en-GB" b="1" dirty="0">
                <a:latin typeface="Arial" panose="020B0604020202020204" pitchFamily="34" charset="0"/>
                <a:cs typeface="Arial" panose="020B0604020202020204" pitchFamily="34" charset="0"/>
              </a:rPr>
              <a:t>What is an </a:t>
            </a:r>
            <a:endParaRPr lang="en-GB" b="1" dirty="0">
              <a:latin typeface="Arial" panose="020B0604020202020204" pitchFamily="34" charset="0"/>
              <a:ea typeface="+mj-lt"/>
              <a:cs typeface="Arial" panose="020B0604020202020204" pitchFamily="34" charset="0"/>
            </a:endParaRPr>
          </a:p>
          <a:p>
            <a:pPr algn="ctr"/>
            <a:r>
              <a:rPr lang="en-GB" b="1" dirty="0">
                <a:latin typeface="Arial" panose="020B0604020202020204" pitchFamily="34" charset="0"/>
                <a:ea typeface="+mj-lt"/>
                <a:cs typeface="Arial" panose="020B0604020202020204" pitchFamily="34" charset="0"/>
              </a:rPr>
              <a:t>anthropomorphic</a:t>
            </a:r>
            <a:r>
              <a:rPr lang="en-GB" b="1" dirty="0">
                <a:latin typeface="Arial" panose="020B0604020202020204" pitchFamily="34" charset="0"/>
                <a:cs typeface="Arial" panose="020B0604020202020204" pitchFamily="34" charset="0"/>
              </a:rPr>
              <a:t> creature?</a:t>
            </a:r>
            <a:endParaRPr lang="en-GB" dirty="0"/>
          </a:p>
          <a:p>
            <a:pPr algn="ctr"/>
            <a:endParaRPr lang="en-GB" dirty="0"/>
          </a:p>
        </p:txBody>
      </p:sp>
    </p:spTree>
    <p:extLst>
      <p:ext uri="{BB962C8B-B14F-4D97-AF65-F5344CB8AC3E}">
        <p14:creationId xmlns:p14="http://schemas.microsoft.com/office/powerpoint/2010/main" val="111626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56" y="4206638"/>
            <a:ext cx="4048375" cy="2696281"/>
          </a:xfrm>
          <a:prstGeom prst="rect">
            <a:avLst/>
          </a:prstGeom>
        </p:spPr>
      </p:pic>
      <p:pic>
        <p:nvPicPr>
          <p:cNvPr id="3076" name="Picture 4" descr="Image previe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1125" y="3974330"/>
            <a:ext cx="3942709" cy="26259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rawing of a person&#10;&#10;Description automatically generated with medium confidence">
            <a:extLst>
              <a:ext uri="{FF2B5EF4-FFF2-40B4-BE49-F238E27FC236}">
                <a16:creationId xmlns:a16="http://schemas.microsoft.com/office/drawing/2014/main" id="{1DB07EE2-AA61-413F-82B9-5E60F1B686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911" y="50851"/>
            <a:ext cx="2666191" cy="391143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D34B996-EDDB-4496-9C2E-41D2EFDF89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23960" y="179420"/>
            <a:ext cx="4813197" cy="3695191"/>
          </a:xfrm>
          <a:prstGeom prst="rect">
            <a:avLst/>
          </a:prstGeom>
        </p:spPr>
      </p:pic>
      <p:pic>
        <p:nvPicPr>
          <p:cNvPr id="13" name="Picture 12" descr="A picture containing building, graffiti, old, dirty&#10;&#10;Description automatically generated">
            <a:extLst>
              <a:ext uri="{FF2B5EF4-FFF2-40B4-BE49-F238E27FC236}">
                <a16:creationId xmlns:a16="http://schemas.microsoft.com/office/drawing/2014/main" id="{6D0A4FDA-8F12-4A09-8443-2774236C8F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57733" y="3279661"/>
            <a:ext cx="2279304" cy="3418956"/>
          </a:xfrm>
          <a:prstGeom prst="rect">
            <a:avLst/>
          </a:prstGeom>
        </p:spPr>
      </p:pic>
      <p:pic>
        <p:nvPicPr>
          <p:cNvPr id="9" name="Picture 8" descr="A drawing of a deer&#10;&#10;Description automatically generated with medium confidence">
            <a:extLst>
              <a:ext uri="{FF2B5EF4-FFF2-40B4-BE49-F238E27FC236}">
                <a16:creationId xmlns:a16="http://schemas.microsoft.com/office/drawing/2014/main" id="{F0D7A9C0-8D9A-40F2-8A75-6FF5394ECC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64299" y="4325153"/>
            <a:ext cx="1589191" cy="2264016"/>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34557A4D-4F86-4DC0-97B7-95F4DE05A02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24979" y="182663"/>
            <a:ext cx="4129826" cy="2940851"/>
          </a:xfrm>
          <a:prstGeom prst="rect">
            <a:avLst/>
          </a:prstGeom>
        </p:spPr>
      </p:pic>
    </p:spTree>
    <p:extLst>
      <p:ext uri="{BB962C8B-B14F-4D97-AF65-F5344CB8AC3E}">
        <p14:creationId xmlns:p14="http://schemas.microsoft.com/office/powerpoint/2010/main" val="316509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63820" y="105631"/>
            <a:ext cx="11983400" cy="1553193"/>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600" b="1" dirty="0"/>
            </a:br>
            <a:r>
              <a:rPr lang="en-GB" sz="3600" b="1" dirty="0"/>
              <a:t>   </a:t>
            </a:r>
          </a:p>
          <a:p>
            <a:pPr algn="ctr">
              <a:lnSpc>
                <a:spcPct val="120000"/>
              </a:lnSpc>
            </a:pPr>
            <a:r>
              <a:rPr lang="en-GB" b="1" dirty="0">
                <a:latin typeface="Arial" panose="020B0604020202020204" pitchFamily="34" charset="0"/>
                <a:cs typeface="Arial" panose="020B0604020202020204" pitchFamily="34" charset="0"/>
              </a:rPr>
              <a:t>Think of your ‘quiet little voices’.</a:t>
            </a:r>
          </a:p>
          <a:p>
            <a:pPr>
              <a:lnSpc>
                <a:spcPct val="120000"/>
              </a:lnSpc>
            </a:pPr>
            <a:br>
              <a:rPr lang="en-GB" sz="3600" dirty="0"/>
            </a:br>
            <a:endParaRPr lang="en-GB" sz="3600" dirty="0"/>
          </a:p>
        </p:txBody>
      </p:sp>
      <p:sp>
        <p:nvSpPr>
          <p:cNvPr id="5" name="Content Placeholder 2">
            <a:extLst>
              <a:ext uri="{FF2B5EF4-FFF2-40B4-BE49-F238E27FC236}">
                <a16:creationId xmlns:a16="http://schemas.microsoft.com/office/drawing/2014/main" id="{A5C5DCAB-3178-4039-BC2E-54D6AE25A00C}"/>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a:ea typeface="+mn-lt"/>
              <a:cs typeface="+mn-lt"/>
            </a:endParaRPr>
          </a:p>
          <a:p>
            <a:pPr marL="0" indent="0">
              <a:buFont typeface="Arial" panose="020B0604020202020204" pitchFamily="34" charset="0"/>
              <a:buNone/>
            </a:pPr>
            <a:endParaRPr lang="en-US">
              <a:cs typeface="Calibri" panose="020F0502020204030204"/>
            </a:endParaRPr>
          </a:p>
        </p:txBody>
      </p:sp>
      <p:sp>
        <p:nvSpPr>
          <p:cNvPr id="6" name="TextBox 5">
            <a:extLst>
              <a:ext uri="{FF2B5EF4-FFF2-40B4-BE49-F238E27FC236}">
                <a16:creationId xmlns:a16="http://schemas.microsoft.com/office/drawing/2014/main" id="{26C4AE6C-F1A7-4548-BDF2-432A85505B7B}"/>
              </a:ext>
            </a:extLst>
          </p:cNvPr>
          <p:cNvSpPr txBox="1"/>
          <p:nvPr/>
        </p:nvSpPr>
        <p:spPr>
          <a:xfrm>
            <a:off x="580921" y="2229152"/>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latin typeface="Arial" panose="020B0604020202020204" pitchFamily="34" charset="0"/>
                <a:cs typeface="Arial" panose="020B0604020202020204" pitchFamily="34" charset="0"/>
              </a:rPr>
              <a:t>excited</a:t>
            </a:r>
          </a:p>
        </p:txBody>
      </p:sp>
      <p:sp>
        <p:nvSpPr>
          <p:cNvPr id="7" name="TextBox 6">
            <a:extLst>
              <a:ext uri="{FF2B5EF4-FFF2-40B4-BE49-F238E27FC236}">
                <a16:creationId xmlns:a16="http://schemas.microsoft.com/office/drawing/2014/main" id="{F15E5584-3EE8-4B95-90E9-222E4C42325F}"/>
              </a:ext>
            </a:extLst>
          </p:cNvPr>
          <p:cNvSpPr txBox="1"/>
          <p:nvPr/>
        </p:nvSpPr>
        <p:spPr>
          <a:xfrm>
            <a:off x="8375411" y="3490133"/>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angry</a:t>
            </a:r>
          </a:p>
        </p:txBody>
      </p:sp>
      <p:sp>
        <p:nvSpPr>
          <p:cNvPr id="8" name="TextBox 7">
            <a:extLst>
              <a:ext uri="{FF2B5EF4-FFF2-40B4-BE49-F238E27FC236}">
                <a16:creationId xmlns:a16="http://schemas.microsoft.com/office/drawing/2014/main" id="{555F91D2-273E-4BE4-A9EE-28FB2D9A98ED}"/>
              </a:ext>
            </a:extLst>
          </p:cNvPr>
          <p:cNvSpPr txBox="1"/>
          <p:nvPr/>
        </p:nvSpPr>
        <p:spPr>
          <a:xfrm>
            <a:off x="9602638" y="1945852"/>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joyful</a:t>
            </a:r>
          </a:p>
        </p:txBody>
      </p:sp>
      <p:sp>
        <p:nvSpPr>
          <p:cNvPr id="10" name="TextBox 9">
            <a:extLst>
              <a:ext uri="{FF2B5EF4-FFF2-40B4-BE49-F238E27FC236}">
                <a16:creationId xmlns:a16="http://schemas.microsoft.com/office/drawing/2014/main" id="{3891F60D-CB04-41C1-8860-3D61D6313DF6}"/>
              </a:ext>
            </a:extLst>
          </p:cNvPr>
          <p:cNvSpPr txBox="1"/>
          <p:nvPr/>
        </p:nvSpPr>
        <p:spPr>
          <a:xfrm>
            <a:off x="312572" y="5727125"/>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happy</a:t>
            </a: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F76906-B840-4DAE-BA2E-807F10679AA4}"/>
              </a:ext>
            </a:extLst>
          </p:cNvPr>
          <p:cNvSpPr txBox="1"/>
          <p:nvPr/>
        </p:nvSpPr>
        <p:spPr>
          <a:xfrm>
            <a:off x="3108571" y="604183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peaceful</a:t>
            </a:r>
          </a:p>
        </p:txBody>
      </p:sp>
      <p:sp>
        <p:nvSpPr>
          <p:cNvPr id="12" name="TextBox 11">
            <a:extLst>
              <a:ext uri="{FF2B5EF4-FFF2-40B4-BE49-F238E27FC236}">
                <a16:creationId xmlns:a16="http://schemas.microsoft.com/office/drawing/2014/main" id="{CCAA430F-D7BF-4145-8C25-F7A6D3617924}"/>
              </a:ext>
            </a:extLst>
          </p:cNvPr>
          <p:cNvSpPr txBox="1"/>
          <p:nvPr/>
        </p:nvSpPr>
        <p:spPr>
          <a:xfrm>
            <a:off x="246110" y="296857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energetic</a:t>
            </a:r>
          </a:p>
        </p:txBody>
      </p:sp>
      <p:sp>
        <p:nvSpPr>
          <p:cNvPr id="13" name="TextBox 12">
            <a:extLst>
              <a:ext uri="{FF2B5EF4-FFF2-40B4-BE49-F238E27FC236}">
                <a16:creationId xmlns:a16="http://schemas.microsoft.com/office/drawing/2014/main" id="{86D5BDD2-5A93-45E9-8BD3-A0ED17EDD8CF}"/>
              </a:ext>
            </a:extLst>
          </p:cNvPr>
          <p:cNvSpPr txBox="1"/>
          <p:nvPr/>
        </p:nvSpPr>
        <p:spPr>
          <a:xfrm>
            <a:off x="9286815" y="4252208"/>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lonely</a:t>
            </a:r>
          </a:p>
        </p:txBody>
      </p:sp>
      <p:sp>
        <p:nvSpPr>
          <p:cNvPr id="14" name="TextBox 13">
            <a:extLst>
              <a:ext uri="{FF2B5EF4-FFF2-40B4-BE49-F238E27FC236}">
                <a16:creationId xmlns:a16="http://schemas.microsoft.com/office/drawing/2014/main" id="{C8FED63E-496E-420B-9A97-70633286AB8F}"/>
              </a:ext>
            </a:extLst>
          </p:cNvPr>
          <p:cNvSpPr txBox="1"/>
          <p:nvPr/>
        </p:nvSpPr>
        <p:spPr>
          <a:xfrm>
            <a:off x="9086120" y="5958439"/>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hopeful</a:t>
            </a:r>
            <a:endParaRPr lang="en-US">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93635FB-8E01-4AC9-A3D5-796C6EE6B96C}"/>
              </a:ext>
            </a:extLst>
          </p:cNvPr>
          <p:cNvSpPr txBox="1"/>
          <p:nvPr/>
        </p:nvSpPr>
        <p:spPr>
          <a:xfrm>
            <a:off x="689006" y="459669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annoyed</a:t>
            </a:r>
            <a:endParaRPr lang="en-US">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7E667F9-15DF-4728-BBAC-A295FBD3E8D8}"/>
              </a:ext>
            </a:extLst>
          </p:cNvPr>
          <p:cNvSpPr txBox="1"/>
          <p:nvPr/>
        </p:nvSpPr>
        <p:spPr>
          <a:xfrm>
            <a:off x="8500607" y="5105124"/>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calm</a:t>
            </a:r>
          </a:p>
        </p:txBody>
      </p:sp>
      <p:sp>
        <p:nvSpPr>
          <p:cNvPr id="19" name="TextBox 18">
            <a:extLst>
              <a:ext uri="{FF2B5EF4-FFF2-40B4-BE49-F238E27FC236}">
                <a16:creationId xmlns:a16="http://schemas.microsoft.com/office/drawing/2014/main" id="{F15E5584-3EE8-4B95-90E9-222E4C42325F}"/>
              </a:ext>
            </a:extLst>
          </p:cNvPr>
          <p:cNvSpPr txBox="1"/>
          <p:nvPr/>
        </p:nvSpPr>
        <p:spPr>
          <a:xfrm>
            <a:off x="1175675" y="3766067"/>
            <a:ext cx="2931426"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adventurous</a:t>
            </a:r>
          </a:p>
        </p:txBody>
      </p:sp>
      <p:sp>
        <p:nvSpPr>
          <p:cNvPr id="20" name="TextBox 19">
            <a:extLst>
              <a:ext uri="{FF2B5EF4-FFF2-40B4-BE49-F238E27FC236}">
                <a16:creationId xmlns:a16="http://schemas.microsoft.com/office/drawing/2014/main" id="{97E667F9-15DF-4728-BBAC-A295FBD3E8D8}"/>
              </a:ext>
            </a:extLst>
          </p:cNvPr>
          <p:cNvSpPr txBox="1"/>
          <p:nvPr/>
        </p:nvSpPr>
        <p:spPr>
          <a:xfrm>
            <a:off x="6097076" y="6139541"/>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fun</a:t>
            </a:r>
          </a:p>
        </p:txBody>
      </p:sp>
      <p:sp>
        <p:nvSpPr>
          <p:cNvPr id="21" name="TextBox 20">
            <a:extLst>
              <a:ext uri="{FF2B5EF4-FFF2-40B4-BE49-F238E27FC236}">
                <a16:creationId xmlns:a16="http://schemas.microsoft.com/office/drawing/2014/main" id="{86D5BDD2-5A93-45E9-8BD3-A0ED17EDD8CF}"/>
              </a:ext>
            </a:extLst>
          </p:cNvPr>
          <p:cNvSpPr txBox="1"/>
          <p:nvPr/>
        </p:nvSpPr>
        <p:spPr>
          <a:xfrm>
            <a:off x="9181810" y="2728058"/>
            <a:ext cx="2697617"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mischievous</a:t>
            </a:r>
          </a:p>
        </p:txBody>
      </p:sp>
      <p:pic>
        <p:nvPicPr>
          <p:cNvPr id="18" name="Picture 17" descr="A drawing of a person&#10;&#10;Description automatically generated with low confidence">
            <a:extLst>
              <a:ext uri="{FF2B5EF4-FFF2-40B4-BE49-F238E27FC236}">
                <a16:creationId xmlns:a16="http://schemas.microsoft.com/office/drawing/2014/main" id="{20D4D85F-984D-4459-86FD-EBD37C1381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2005" y="2208138"/>
            <a:ext cx="3385004" cy="3671869"/>
          </a:xfrm>
          <a:prstGeom prst="rect">
            <a:avLst/>
          </a:prstGeom>
        </p:spPr>
      </p:pic>
      <p:sp>
        <p:nvSpPr>
          <p:cNvPr id="17" name="TextBox 16">
            <a:extLst>
              <a:ext uri="{FF2B5EF4-FFF2-40B4-BE49-F238E27FC236}">
                <a16:creationId xmlns:a16="http://schemas.microsoft.com/office/drawing/2014/main" id="{EE34206D-A7DD-4630-9636-43B452E4A043}"/>
              </a:ext>
            </a:extLst>
          </p:cNvPr>
          <p:cNvSpPr txBox="1"/>
          <p:nvPr/>
        </p:nvSpPr>
        <p:spPr>
          <a:xfrm>
            <a:off x="2721635" y="192443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latin typeface="Arial" panose="020B0604020202020204" pitchFamily="34" charset="0"/>
                <a:cs typeface="Arial" panose="020B0604020202020204" pitchFamily="34" charset="0"/>
              </a:rPr>
              <a:t>fearful</a:t>
            </a:r>
            <a:endParaRPr lang="en-US"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739B4D-382F-4155-ABCF-40CDB176F102}"/>
              </a:ext>
            </a:extLst>
          </p:cNvPr>
          <p:cNvSpPr txBox="1"/>
          <p:nvPr/>
        </p:nvSpPr>
        <p:spPr>
          <a:xfrm>
            <a:off x="7114959" y="1892167"/>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anxious</a:t>
            </a:r>
          </a:p>
        </p:txBody>
      </p:sp>
    </p:spTree>
    <p:extLst>
      <p:ext uri="{BB962C8B-B14F-4D97-AF65-F5344CB8AC3E}">
        <p14:creationId xmlns:p14="http://schemas.microsoft.com/office/powerpoint/2010/main" val="36467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1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943" y="84329"/>
            <a:ext cx="11871827" cy="1683432"/>
          </a:xfrm>
          <a:prstGeom prst="rect">
            <a:avLst/>
          </a:prstGeom>
          <a:solidFill>
            <a:schemeClr val="accent1">
              <a:lumMod val="60000"/>
              <a:lumOff val="40000"/>
            </a:schemeClr>
          </a:solidFill>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900" b="1" dirty="0"/>
          </a:p>
          <a:p>
            <a:r>
              <a:rPr lang="en-GB" sz="1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a:t>
            </a:r>
            <a:r>
              <a:rPr lang="en-GB" sz="11000" b="1" dirty="0">
                <a:latin typeface="Arial" panose="020B0604020202020204" pitchFamily="34" charset="0"/>
                <a:cs typeface="Arial" panose="020B0604020202020204" pitchFamily="34" charset="0"/>
              </a:rPr>
              <a:t>Create your ‘quiet little voices’ creatures inspired by My Dog Sighs</a:t>
            </a:r>
          </a:p>
          <a:p>
            <a:endParaRPr lang="en-GB" b="1" dirty="0"/>
          </a:p>
        </p:txBody>
      </p:sp>
      <p:sp>
        <p:nvSpPr>
          <p:cNvPr id="6" name="Title 1"/>
          <p:cNvSpPr txBox="1">
            <a:spLocks/>
          </p:cNvSpPr>
          <p:nvPr/>
        </p:nvSpPr>
        <p:spPr>
          <a:xfrm>
            <a:off x="3833566" y="1889946"/>
            <a:ext cx="5052804" cy="1683432"/>
          </a:xfrm>
          <a:prstGeom prst="rect">
            <a:avLst/>
          </a:prstGeom>
          <a:solidFill>
            <a:schemeClr val="accent1">
              <a:lumMod val="60000"/>
              <a:lumOff val="4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Arial" panose="020B0604020202020204" pitchFamily="34" charset="0"/>
                <a:cs typeface="Arial" panose="020B0604020202020204" pitchFamily="34" charset="0"/>
              </a:rPr>
              <a:t>How will they portray the emotions and characteristics you chose?</a:t>
            </a:r>
          </a:p>
        </p:txBody>
      </p:sp>
      <p:pic>
        <p:nvPicPr>
          <p:cNvPr id="13" name="Picture 12" descr="A piece of paper with drawings on it&#10;&#10;Description automatically generated with medium confidence">
            <a:extLst>
              <a:ext uri="{FF2B5EF4-FFF2-40B4-BE49-F238E27FC236}">
                <a16:creationId xmlns:a16="http://schemas.microsoft.com/office/drawing/2014/main" id="{B4C289DA-525A-4BE1-A110-09E6544A19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7230" y="2188555"/>
            <a:ext cx="3445606" cy="4180451"/>
          </a:xfrm>
          <a:prstGeom prst="rect">
            <a:avLst/>
          </a:prstGeom>
        </p:spPr>
      </p:pic>
      <p:pic>
        <p:nvPicPr>
          <p:cNvPr id="8" name="Picture 7" descr="A close-up of a currency note&#10;&#10;Description automatically generated with low confidence">
            <a:extLst>
              <a:ext uri="{FF2B5EF4-FFF2-40B4-BE49-F238E27FC236}">
                <a16:creationId xmlns:a16="http://schemas.microsoft.com/office/drawing/2014/main" id="{B27BA37E-73F3-4030-B895-B2DDDEB856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35679" y="3644556"/>
            <a:ext cx="4089172" cy="3074865"/>
          </a:xfrm>
          <a:prstGeom prst="rect">
            <a:avLst/>
          </a:prstGeom>
        </p:spPr>
      </p:pic>
      <p:pic>
        <p:nvPicPr>
          <p:cNvPr id="16" name="Picture 15" descr="A drawing of a person&#10;&#10;Description automatically generated with medium confidence">
            <a:extLst>
              <a:ext uri="{FF2B5EF4-FFF2-40B4-BE49-F238E27FC236}">
                <a16:creationId xmlns:a16="http://schemas.microsoft.com/office/drawing/2014/main" id="{65AFF6E9-6F87-46AD-B408-F04F474B5C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5205" y="2056081"/>
            <a:ext cx="2849565" cy="4180451"/>
          </a:xfrm>
          <a:prstGeom prst="rect">
            <a:avLst/>
          </a:prstGeom>
        </p:spPr>
      </p:pic>
    </p:spTree>
    <p:extLst>
      <p:ext uri="{BB962C8B-B14F-4D97-AF65-F5344CB8AC3E}">
        <p14:creationId xmlns:p14="http://schemas.microsoft.com/office/powerpoint/2010/main" val="2484326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22045</TotalTime>
  <Words>1882</Words>
  <Application>Microsoft Macintosh PowerPoint</Application>
  <PresentationFormat>Widescreen</PresentationFormat>
  <Paragraphs>117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Warblington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Tony Stiles</cp:lastModifiedBy>
  <cp:revision>159</cp:revision>
  <cp:lastPrinted>2021-05-21T12:45:04Z</cp:lastPrinted>
  <dcterms:created xsi:type="dcterms:W3CDTF">2021-05-10T12:36:51Z</dcterms:created>
  <dcterms:modified xsi:type="dcterms:W3CDTF">2021-07-06T13:32:14Z</dcterms:modified>
</cp:coreProperties>
</file>